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Título"/>
          <p:cNvSpPr>
            <a:spLocks noGrp="1"/>
          </p:cNvSpPr>
          <p:nvPr>
            <p:ph type="ctrTitle"/>
          </p:nvPr>
        </p:nvSpPr>
        <p:spPr>
          <a:xfrm>
            <a:off x="381000" y="4853411"/>
            <a:ext cx="8458200" cy="1222375"/>
          </a:xfrm>
        </p:spPr>
        <p:txBody>
          <a:bodyPr anchor="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16" name="15 Marcador de fecha"/>
          <p:cNvSpPr>
            <a:spLocks noGrp="1"/>
          </p:cNvSpPr>
          <p:nvPr>
            <p:ph type="dt" sz="half" idx="10"/>
          </p:nvPr>
        </p:nvSpPr>
        <p:spPr/>
        <p:txBody>
          <a:bodyPr/>
          <a:lstStyle/>
          <a:p>
            <a:fld id="{26EDCDA7-58D2-4C49-A8E1-2B4B96736A8B}" type="datetimeFigureOut">
              <a:rPr lang="es-ES" smtClean="0"/>
              <a:pPr/>
              <a:t>31/05/2019</a:t>
            </a:fld>
            <a:endParaRPr lang="es-ES"/>
          </a:p>
        </p:txBody>
      </p:sp>
      <p:sp>
        <p:nvSpPr>
          <p:cNvPr id="2" name="1 Marcador de pie de página"/>
          <p:cNvSpPr>
            <a:spLocks noGrp="1"/>
          </p:cNvSpPr>
          <p:nvPr>
            <p:ph type="ftr" sz="quarter" idx="11"/>
          </p:nvPr>
        </p:nvSpPr>
        <p:spPr/>
        <p:txBody>
          <a:bodyPr/>
          <a:lstStyle/>
          <a:p>
            <a:endParaRPr lang="es-ES"/>
          </a:p>
        </p:txBody>
      </p:sp>
      <p:sp>
        <p:nvSpPr>
          <p:cNvPr id="15" name="14 Marcador de número de diapositiva"/>
          <p:cNvSpPr>
            <a:spLocks noGrp="1"/>
          </p:cNvSpPr>
          <p:nvPr>
            <p:ph type="sldNum" sz="quarter" idx="12"/>
          </p:nvPr>
        </p:nvSpPr>
        <p:spPr>
          <a:xfrm>
            <a:off x="8229600" y="6473952"/>
            <a:ext cx="758952" cy="246888"/>
          </a:xfrm>
        </p:spPr>
        <p:txBody>
          <a:bodyPr/>
          <a:lstStyle/>
          <a:p>
            <a:fld id="{F225759F-9C5C-4A76-8FD2-CD30DBABBEBA}"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27" name="26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26EDCDA7-58D2-4C49-A8E1-2B4B96736A8B}" type="datetimeFigureOut">
              <a:rPr lang="es-ES" smtClean="0"/>
              <a:pPr/>
              <a:t>31/05/2019</a:t>
            </a:fld>
            <a:endParaRPr lang="es-ES"/>
          </a:p>
        </p:txBody>
      </p:sp>
      <p:sp>
        <p:nvSpPr>
          <p:cNvPr id="19" name="18 Marcador de pie de página"/>
          <p:cNvSpPr>
            <a:spLocks noGrp="1"/>
          </p:cNvSpPr>
          <p:nvPr>
            <p:ph type="ftr" sz="quarter" idx="11"/>
          </p:nvPr>
        </p:nvSpPr>
        <p:spPr>
          <a:xfrm>
            <a:off x="3581400" y="76200"/>
            <a:ext cx="2895600" cy="288925"/>
          </a:xfrm>
        </p:spPr>
        <p:txBody>
          <a:bodyPr/>
          <a:lstStyle/>
          <a:p>
            <a:endParaRPr lang="es-ES"/>
          </a:p>
        </p:txBody>
      </p:sp>
      <p:sp>
        <p:nvSpPr>
          <p:cNvPr id="16" name="15 Marcador de número de diapositiva"/>
          <p:cNvSpPr>
            <a:spLocks noGrp="1"/>
          </p:cNvSpPr>
          <p:nvPr>
            <p:ph type="sldNum" sz="quarter" idx="12"/>
          </p:nvPr>
        </p:nvSpPr>
        <p:spPr>
          <a:xfrm>
            <a:off x="8229600" y="6473952"/>
            <a:ext cx="758952" cy="246888"/>
          </a:xfrm>
        </p:spPr>
        <p:txBody>
          <a:bodyPr/>
          <a:lstStyle/>
          <a:p>
            <a:fld id="{F225759F-9C5C-4A76-8FD2-CD30DBABBEBA}"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9" name="18 Marcador de fecha"/>
          <p:cNvSpPr>
            <a:spLocks noGrp="1"/>
          </p:cNvSpPr>
          <p:nvPr>
            <p:ph type="dt" sz="half" idx="10"/>
          </p:nvPr>
        </p:nvSpPr>
        <p:spPr/>
        <p:txBody>
          <a:bodyPr/>
          <a:lstStyle/>
          <a:p>
            <a:fld id="{26EDCDA7-58D2-4C49-A8E1-2B4B96736A8B}" type="datetimeFigureOut">
              <a:rPr lang="es-ES" smtClean="0"/>
              <a:pPr/>
              <a:t>31/05/2019</a:t>
            </a:fld>
            <a:endParaRPr lang="es-ES"/>
          </a:p>
        </p:txBody>
      </p:sp>
      <p:sp>
        <p:nvSpPr>
          <p:cNvPr id="11" name="10 Marcador de pie de página"/>
          <p:cNvSpPr>
            <a:spLocks noGrp="1"/>
          </p:cNvSpPr>
          <p:nvPr>
            <p:ph type="ftr" sz="quarter" idx="11"/>
          </p:nvPr>
        </p:nvSpPr>
        <p:spPr/>
        <p:txBody>
          <a:bodyPr/>
          <a:lstStyle/>
          <a:p>
            <a:endParaRPr lang="es-ES"/>
          </a:p>
        </p:txBody>
      </p:sp>
      <p:sp>
        <p:nvSpPr>
          <p:cNvPr id="16" name="15 Marcador de número de diapositiva"/>
          <p:cNvSpPr>
            <a:spLocks noGrp="1"/>
          </p:cNvSpPr>
          <p:nvPr>
            <p:ph type="sldNum" sz="quarter" idx="12"/>
          </p:nvPr>
        </p:nvSpPr>
        <p:spPr/>
        <p:txBody>
          <a:bodyPr/>
          <a:lstStyle/>
          <a:p>
            <a:fld id="{F225759F-9C5C-4A76-8FD2-CD30DBABBEBA}" type="slidenum">
              <a:rPr lang="es-ES" smtClean="0"/>
              <a:pPr/>
              <a:t>‹Nº›</a:t>
            </a:fld>
            <a:endParaRPr lang="es-ES"/>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kumimoji="0" lang="es-ES" smtClean="0"/>
              <a:t>Haga clic para modificar el estilo de título del patrón</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0"/>
          </p:nvPr>
        </p:nvSpPr>
        <p:spPr/>
        <p:txBody>
          <a:bodyPr/>
          <a:lstStyle/>
          <a:p>
            <a:fld id="{26EDCDA7-58D2-4C49-A8E1-2B4B96736A8B}" type="datetimeFigureOut">
              <a:rPr lang="es-ES" smtClean="0"/>
              <a:pPr/>
              <a:t>31/05/2019</a:t>
            </a:fld>
            <a:endParaRPr lang="es-ES"/>
          </a:p>
        </p:txBody>
      </p:sp>
      <p:sp>
        <p:nvSpPr>
          <p:cNvPr id="10" name="9 Marcador de pie de página"/>
          <p:cNvSpPr>
            <a:spLocks noGrp="1"/>
          </p:cNvSpPr>
          <p:nvPr>
            <p:ph type="ftr" sz="quarter" idx="11"/>
          </p:nvPr>
        </p:nvSpPr>
        <p:spPr/>
        <p:txBody>
          <a:bodyPr/>
          <a:lstStyle/>
          <a:p>
            <a:endParaRPr lang="es-ES"/>
          </a:p>
        </p:txBody>
      </p:sp>
      <p:sp>
        <p:nvSpPr>
          <p:cNvPr id="31" name="30 Marcador de número de diapositiva"/>
          <p:cNvSpPr>
            <a:spLocks noGrp="1"/>
          </p:cNvSpPr>
          <p:nvPr>
            <p:ph type="sldNum" sz="quarter" idx="12"/>
          </p:nvPr>
        </p:nvSpPr>
        <p:spPr/>
        <p:txBody>
          <a:bodyPr/>
          <a:lstStyle/>
          <a:p>
            <a:fld id="{F225759F-9C5C-4A76-8FD2-CD30DBABBEBA}"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9" name="28 Título"/>
          <p:cNvSpPr>
            <a:spLocks noGrp="1"/>
          </p:cNvSpPr>
          <p:nvPr>
            <p:ph type="title"/>
          </p:nvPr>
        </p:nvSpPr>
        <p:spPr>
          <a:xfrm>
            <a:off x="304800" y="5410200"/>
            <a:ext cx="8610600" cy="882650"/>
          </a:xfrm>
        </p:spPr>
        <p:txBody>
          <a:bodyPr anchor="ctr"/>
          <a:lstStyle>
            <a:lvl1pPr>
              <a:defRPr/>
            </a:lvl1p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0"/>
          </p:nvPr>
        </p:nvSpPr>
        <p:spPr/>
        <p:txBody>
          <a:bodyPr/>
          <a:lstStyle/>
          <a:p>
            <a:fld id="{26EDCDA7-58D2-4C49-A8E1-2B4B96736A8B}" type="datetimeFigureOut">
              <a:rPr lang="es-ES" smtClean="0"/>
              <a:pPr/>
              <a:t>31/05/2019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229600" y="6477000"/>
            <a:ext cx="762000" cy="246888"/>
          </a:xfrm>
        </p:spPr>
        <p:txBody>
          <a:bodyPr/>
          <a:lstStyle/>
          <a:p>
            <a:fld id="{F225759F-9C5C-4A76-8FD2-CD30DBABBEBA}" type="slidenum">
              <a:rPr lang="es-ES" smtClean="0"/>
              <a:pPr/>
              <a:t>‹Nº›</a:t>
            </a:fld>
            <a:endParaRPr lang="es-ES"/>
          </a:p>
        </p:txBody>
      </p:sp>
      <p:sp>
        <p:nvSpPr>
          <p:cNvPr id="11" name="10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26EDCDA7-58D2-4C49-A8E1-2B4B96736A8B}" type="datetimeFigureOut">
              <a:rPr lang="es-ES" smtClean="0"/>
              <a:pPr/>
              <a:t>31/05/2019</a:t>
            </a:fld>
            <a:endParaRPr lang="es-ES"/>
          </a:p>
        </p:txBody>
      </p:sp>
      <p:sp>
        <p:nvSpPr>
          <p:cNvPr id="21" name="20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25759F-9C5C-4A76-8FD2-CD30DBABBEBA}"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26EDCDA7-58D2-4C49-A8E1-2B4B96736A8B}" type="datetimeFigureOut">
              <a:rPr lang="es-ES" smtClean="0"/>
              <a:pPr/>
              <a:t>31/05/2019</a:t>
            </a:fld>
            <a:endParaRPr lang="es-ES"/>
          </a:p>
        </p:txBody>
      </p:sp>
      <p:sp>
        <p:nvSpPr>
          <p:cNvPr id="24" name="23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25759F-9C5C-4A76-8FD2-CD30DBABBEBA}"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7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Título"/>
          <p:cNvSpPr>
            <a:spLocks noGrp="1"/>
          </p:cNvSpPr>
          <p:nvPr>
            <p:ph type="title"/>
          </p:nvPr>
        </p:nvSpPr>
        <p:spPr>
          <a:xfrm>
            <a:off x="457200" y="5486400"/>
            <a:ext cx="8458200" cy="520700"/>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26EDCDA7-58D2-4C49-A8E1-2B4B96736A8B}" type="datetimeFigureOut">
              <a:rPr lang="es-ES" smtClean="0"/>
              <a:pPr/>
              <a:t>31/05/2019</a:t>
            </a:fld>
            <a:endParaRPr lang="es-ES"/>
          </a:p>
        </p:txBody>
      </p:sp>
      <p:sp>
        <p:nvSpPr>
          <p:cNvPr id="29" name="28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25759F-9C5C-4A76-8FD2-CD30DBABBEBA}"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s-ES" smtClean="0"/>
              <a:t>Haga clic en el icono para agregar una imagen</a:t>
            </a:r>
            <a:endParaRPr kumimoji="0" lang="en-US" dirty="0"/>
          </a:p>
        </p:txBody>
      </p:sp>
      <p:sp>
        <p:nvSpPr>
          <p:cNvPr id="7" name="6 Marcador de fecha"/>
          <p:cNvSpPr>
            <a:spLocks noGrp="1"/>
          </p:cNvSpPr>
          <p:nvPr>
            <p:ph type="dt" sz="half" idx="10"/>
          </p:nvPr>
        </p:nvSpPr>
        <p:spPr/>
        <p:txBody>
          <a:bodyPr/>
          <a:lstStyle/>
          <a:p>
            <a:fld id="{26EDCDA7-58D2-4C49-A8E1-2B4B96736A8B}" type="datetimeFigureOut">
              <a:rPr lang="es-ES" smtClean="0"/>
              <a:pPr/>
              <a:t>31/05/2019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31" name="30 Marcador de número de diapositiva"/>
          <p:cNvSpPr>
            <a:spLocks noGrp="1"/>
          </p:cNvSpPr>
          <p:nvPr>
            <p:ph type="sldNum" sz="quarter" idx="12"/>
          </p:nvPr>
        </p:nvSpPr>
        <p:spPr/>
        <p:txBody>
          <a:bodyPr/>
          <a:lstStyle/>
          <a:p>
            <a:fld id="{F225759F-9C5C-4A76-8FD2-CD30DBABBEBA}" type="slidenum">
              <a:rPr lang="es-ES" smtClean="0"/>
              <a:pPr/>
              <a:t>‹Nº›</a:t>
            </a:fld>
            <a:endParaRPr lang="es-ES"/>
          </a:p>
        </p:txBody>
      </p:sp>
      <p:sp>
        <p:nvSpPr>
          <p:cNvPr id="17" name="16 Título"/>
          <p:cNvSpPr>
            <a:spLocks noGrp="1"/>
          </p:cNvSpPr>
          <p:nvPr>
            <p:ph type="title"/>
          </p:nvPr>
        </p:nvSpPr>
        <p:spPr>
          <a:xfrm>
            <a:off x="381000" y="4993760"/>
            <a:ext cx="5867400" cy="522288"/>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26EDCDA7-58D2-4C49-A8E1-2B4B96736A8B}" type="datetimeFigureOut">
              <a:rPr lang="es-ES" smtClean="0"/>
              <a:pPr/>
              <a:t>31/05/2019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25759F-9C5C-4A76-8FD2-CD30DBABBEBA}"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26EDCDA7-58D2-4C49-A8E1-2B4B96736A8B}" type="datetimeFigureOut">
              <a:rPr lang="es-ES" smtClean="0"/>
              <a:pPr/>
              <a:t>31/05/2019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25759F-9C5C-4A76-8FD2-CD30DBABBEBA}"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arcador de texto"/>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6EDCDA7-58D2-4C49-A8E1-2B4B96736A8B}" type="datetimeFigureOut">
              <a:rPr lang="es-ES" smtClean="0"/>
              <a:pPr/>
              <a:t>31/05/2019</a:t>
            </a:fld>
            <a:endParaRPr lang="es-ES"/>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s-ES"/>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225759F-9C5C-4A76-8FD2-CD30DBABBEBA}" type="slidenum">
              <a:rPr lang="es-ES" smtClean="0"/>
              <a:pPr/>
              <a:t>‹Nº›</a:t>
            </a:fld>
            <a:endParaRPr lang="es-ES"/>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000108"/>
            <a:ext cx="7772400" cy="3786213"/>
          </a:xfrm>
        </p:spPr>
        <p:txBody>
          <a:bodyPr/>
          <a:lstStyle/>
          <a:p>
            <a:r>
              <a:rPr lang="es-ES" b="1" i="1" dirty="0" smtClean="0">
                <a:solidFill>
                  <a:srgbClr val="C00000"/>
                </a:solidFill>
                <a:effectLst>
                  <a:outerShdw blurRad="38100" dist="38100" dir="2700000" algn="tl">
                    <a:srgbClr val="000000">
                      <a:alpha val="43137"/>
                    </a:srgbClr>
                  </a:outerShdw>
                </a:effectLst>
              </a:rPr>
              <a:t>LOS 10 COCHES MÁS ESPERADOS DE 2019</a:t>
            </a:r>
            <a:endParaRPr lang="es-ES" b="1" i="1" dirty="0">
              <a:solidFill>
                <a:srgbClr val="C00000"/>
              </a:solidFill>
              <a:effectLst>
                <a:outerShdw blurRad="38100" dist="38100" dir="2700000" algn="tl">
                  <a:srgbClr val="000000">
                    <a:alpha val="43137"/>
                  </a:srgbClr>
                </a:outerShdw>
              </a:effectLst>
            </a:endParaRPr>
          </a:p>
        </p:txBody>
      </p:sp>
      <p:sp>
        <p:nvSpPr>
          <p:cNvPr id="3" name="2 Subtítulo"/>
          <p:cNvSpPr>
            <a:spLocks noGrp="1"/>
          </p:cNvSpPr>
          <p:nvPr>
            <p:ph type="subTitle" idx="1"/>
          </p:nvPr>
        </p:nvSpPr>
        <p:spPr>
          <a:xfrm flipV="1">
            <a:off x="1371600" y="5638799"/>
            <a:ext cx="6400800" cy="45719"/>
          </a:xfrm>
        </p:spPr>
        <p:txBody>
          <a:bodyPr>
            <a:normAutofit fontScale="25000" lnSpcReduction="20000"/>
          </a:bodyPr>
          <a:lstStyle/>
          <a:p>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Mercedes EQC</a:t>
            </a:r>
          </a:p>
        </p:txBody>
      </p:sp>
      <p:sp>
        <p:nvSpPr>
          <p:cNvPr id="3" name="2 Marcador de contenido"/>
          <p:cNvSpPr>
            <a:spLocks noGrp="1"/>
          </p:cNvSpPr>
          <p:nvPr>
            <p:ph idx="1"/>
          </p:nvPr>
        </p:nvSpPr>
        <p:spPr/>
        <p:txBody>
          <a:bodyPr/>
          <a:lstStyle/>
          <a:p>
            <a:pPr>
              <a:buNone/>
            </a:pPr>
            <a:endParaRPr lang="es-ES" dirty="0" smtClean="0"/>
          </a:p>
          <a:p>
            <a:pPr>
              <a:buNone/>
            </a:pPr>
            <a:endParaRPr lang="es-ES" dirty="0"/>
          </a:p>
          <a:p>
            <a:pPr>
              <a:buNone/>
            </a:pPr>
            <a:endParaRPr lang="es-ES" dirty="0" smtClean="0"/>
          </a:p>
          <a:p>
            <a:pPr>
              <a:buNone/>
            </a:pPr>
            <a:endParaRPr lang="es-ES" dirty="0"/>
          </a:p>
          <a:p>
            <a:pPr>
              <a:buNone/>
            </a:pPr>
            <a:endParaRPr lang="es-ES" sz="1800" dirty="0" smtClean="0"/>
          </a:p>
          <a:p>
            <a:pPr algn="just"/>
            <a:r>
              <a:rPr lang="es-ES" sz="2400" dirty="0" smtClean="0"/>
              <a:t>El </a:t>
            </a:r>
            <a:r>
              <a:rPr lang="es-ES" sz="2400" dirty="0"/>
              <a:t>SUV eléctrico de Mercedes tiene 400 CV de potencia y 450 kilómetros de autonomía. Ya se pueden realizar pedidos por un precio de 77.425 euros.</a:t>
            </a:r>
            <a:endParaRPr lang="es-ES" sz="2400" dirty="0" smtClean="0"/>
          </a:p>
        </p:txBody>
      </p:sp>
      <p:pic>
        <p:nvPicPr>
          <p:cNvPr id="1027" name="Picture 3"/>
          <p:cNvPicPr>
            <a:picLocks noChangeAspect="1" noChangeArrowheads="1"/>
          </p:cNvPicPr>
          <p:nvPr/>
        </p:nvPicPr>
        <p:blipFill>
          <a:blip r:embed="rId2"/>
          <a:srcRect/>
          <a:stretch>
            <a:fillRect/>
          </a:stretch>
        </p:blipFill>
        <p:spPr bwMode="auto">
          <a:xfrm>
            <a:off x="2643174" y="1571612"/>
            <a:ext cx="4000528" cy="2361828"/>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err="1"/>
              <a:t>Audi</a:t>
            </a:r>
            <a:r>
              <a:rPr lang="es-ES" dirty="0"/>
              <a:t> Q4</a:t>
            </a:r>
            <a:br>
              <a:rPr lang="es-ES" dirty="0"/>
            </a:br>
            <a:endParaRPr lang="es-ES" dirty="0"/>
          </a:p>
        </p:txBody>
      </p:sp>
      <p:sp>
        <p:nvSpPr>
          <p:cNvPr id="3" name="2 Marcador de contenido"/>
          <p:cNvSpPr>
            <a:spLocks noGrp="1"/>
          </p:cNvSpPr>
          <p:nvPr>
            <p:ph idx="1"/>
          </p:nvPr>
        </p:nvSpPr>
        <p:spPr/>
        <p:txBody>
          <a:bodyPr>
            <a:normAutofit lnSpcReduction="10000"/>
          </a:bodyPr>
          <a:lstStyle/>
          <a:p>
            <a:endParaRPr lang="es-ES" dirty="0" smtClean="0"/>
          </a:p>
          <a:p>
            <a:endParaRPr lang="es-ES" dirty="0"/>
          </a:p>
          <a:p>
            <a:endParaRPr lang="es-ES" dirty="0" smtClean="0"/>
          </a:p>
          <a:p>
            <a:endParaRPr lang="es-ES" dirty="0"/>
          </a:p>
          <a:p>
            <a:endParaRPr lang="es-ES" dirty="0" smtClean="0"/>
          </a:p>
          <a:p>
            <a:r>
              <a:rPr lang="es-ES" sz="2600" dirty="0"/>
              <a:t>Su diseño está basado en el TT Offroad Concept que ya se presentó en 2014. Será una variante cupé del Q3, del que los últimos rumores apuntan a que podría tomar su nombre de producción: Q3 Sportback.</a:t>
            </a:r>
          </a:p>
        </p:txBody>
      </p:sp>
      <p:pic>
        <p:nvPicPr>
          <p:cNvPr id="2050" name="Picture 2"/>
          <p:cNvPicPr>
            <a:picLocks noChangeAspect="1" noChangeArrowheads="1"/>
          </p:cNvPicPr>
          <p:nvPr/>
        </p:nvPicPr>
        <p:blipFill>
          <a:blip r:embed="rId2"/>
          <a:srcRect/>
          <a:stretch>
            <a:fillRect/>
          </a:stretch>
        </p:blipFill>
        <p:spPr bwMode="auto">
          <a:xfrm>
            <a:off x="2285984" y="1357298"/>
            <a:ext cx="4071966" cy="2286016"/>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err="1"/>
              <a:t>Kia</a:t>
            </a:r>
            <a:r>
              <a:rPr lang="es-ES" dirty="0"/>
              <a:t> </a:t>
            </a:r>
            <a:r>
              <a:rPr lang="es-ES" dirty="0" err="1"/>
              <a:t>Soul</a:t>
            </a:r>
            <a:r>
              <a:rPr lang="es-ES" dirty="0"/>
              <a:t/>
            </a:r>
            <a:br>
              <a:rPr lang="es-ES" dirty="0"/>
            </a:br>
            <a:endParaRPr lang="es-ES" dirty="0"/>
          </a:p>
        </p:txBody>
      </p:sp>
      <p:sp>
        <p:nvSpPr>
          <p:cNvPr id="3" name="2 Marcador de contenido"/>
          <p:cNvSpPr>
            <a:spLocks noGrp="1"/>
          </p:cNvSpPr>
          <p:nvPr>
            <p:ph idx="1"/>
          </p:nvPr>
        </p:nvSpPr>
        <p:spPr/>
        <p:txBody>
          <a:bodyPr>
            <a:normAutofit/>
          </a:bodyPr>
          <a:lstStyle/>
          <a:p>
            <a:endParaRPr lang="es-ES" dirty="0" smtClean="0"/>
          </a:p>
          <a:p>
            <a:endParaRPr lang="es-ES" dirty="0"/>
          </a:p>
          <a:p>
            <a:endParaRPr lang="es-ES" dirty="0" smtClean="0"/>
          </a:p>
          <a:p>
            <a:endParaRPr lang="es-ES" dirty="0"/>
          </a:p>
          <a:p>
            <a:r>
              <a:rPr lang="es-ES" sz="2600" dirty="0"/>
              <a:t>El modelo se mantiene fiel a su estilo y peculiares formas, pero evolucionando el conjunto para ofrecer una imagen más atractiva. Su gama se diversifica con un acabado deportivo llamado GT, el X-Line de aspecto SUV y una variante 100% eléctrica.</a:t>
            </a:r>
            <a:endParaRPr lang="es-ES" sz="2600" dirty="0" smtClean="0"/>
          </a:p>
        </p:txBody>
      </p:sp>
      <p:pic>
        <p:nvPicPr>
          <p:cNvPr id="3074" name="Picture 2"/>
          <p:cNvPicPr>
            <a:picLocks noChangeAspect="1" noChangeArrowheads="1"/>
          </p:cNvPicPr>
          <p:nvPr/>
        </p:nvPicPr>
        <p:blipFill>
          <a:blip r:embed="rId2"/>
          <a:srcRect/>
          <a:stretch>
            <a:fillRect/>
          </a:stretch>
        </p:blipFill>
        <p:spPr bwMode="auto">
          <a:xfrm>
            <a:off x="2500299" y="1142984"/>
            <a:ext cx="4071966" cy="2243736"/>
          </a:xfrm>
          <a:prstGeom prst="rect">
            <a:avLst/>
          </a:prstGeom>
          <a:noFill/>
          <a:ln w="9525">
            <a:noFill/>
            <a:miter lim="800000"/>
            <a:headEnd/>
            <a:tailEnd/>
          </a:ln>
          <a:effectLst/>
        </p:spPr>
      </p:pic>
      <p:sp>
        <p:nvSpPr>
          <p:cNvPr id="5" name="4 Rectángulo"/>
          <p:cNvSpPr/>
          <p:nvPr/>
        </p:nvSpPr>
        <p:spPr>
          <a:xfrm>
            <a:off x="3813523" y="3244334"/>
            <a:ext cx="237566" cy="369332"/>
          </a:xfrm>
          <a:prstGeom prst="rect">
            <a:avLst/>
          </a:prstGeom>
        </p:spPr>
        <p:txBody>
          <a:bodyPr wrap="none">
            <a:spAutoFit/>
          </a:bodyPr>
          <a:lstStyle/>
          <a:p>
            <a:r>
              <a:rPr lang="es-ES"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Ford </a:t>
            </a:r>
            <a:r>
              <a:rPr lang="es-ES" dirty="0" err="1"/>
              <a:t>Focus</a:t>
            </a:r>
            <a:r>
              <a:rPr lang="es-ES" dirty="0"/>
              <a:t> ST</a:t>
            </a:r>
          </a:p>
        </p:txBody>
      </p:sp>
      <p:sp>
        <p:nvSpPr>
          <p:cNvPr id="3" name="2 Marcador de contenido"/>
          <p:cNvSpPr>
            <a:spLocks noGrp="1"/>
          </p:cNvSpPr>
          <p:nvPr>
            <p:ph idx="1"/>
          </p:nvPr>
        </p:nvSpPr>
        <p:spPr/>
        <p:txBody>
          <a:bodyPr>
            <a:normAutofit fontScale="92500" lnSpcReduction="10000"/>
          </a:bodyPr>
          <a:lstStyle/>
          <a:p>
            <a:endParaRPr lang="es-ES" dirty="0" smtClean="0"/>
          </a:p>
          <a:p>
            <a:endParaRPr lang="es-ES" dirty="0"/>
          </a:p>
          <a:p>
            <a:endParaRPr lang="es-ES" dirty="0" smtClean="0"/>
          </a:p>
          <a:p>
            <a:endParaRPr lang="es-ES" dirty="0"/>
          </a:p>
          <a:p>
            <a:endParaRPr lang="es-ES" dirty="0" smtClean="0"/>
          </a:p>
          <a:p>
            <a:endParaRPr lang="es-ES" sz="2800" dirty="0" smtClean="0"/>
          </a:p>
          <a:p>
            <a:r>
              <a:rPr lang="es-ES" sz="2800" dirty="0" smtClean="0"/>
              <a:t>La </a:t>
            </a:r>
            <a:r>
              <a:rPr lang="es-ES" sz="2800" dirty="0"/>
              <a:t>nueva generación el compacto ya cuenta con versión deportiva, un ST que, además, por primera vez también está disponible en la carrocería Sportbreak. Se puede optar por un motor gasolina de 280 CV y por uno diésel de 190.</a:t>
            </a:r>
          </a:p>
        </p:txBody>
      </p:sp>
      <p:pic>
        <p:nvPicPr>
          <p:cNvPr id="4098" name="Picture 2"/>
          <p:cNvPicPr>
            <a:picLocks noChangeAspect="1" noChangeArrowheads="1"/>
          </p:cNvPicPr>
          <p:nvPr/>
        </p:nvPicPr>
        <p:blipFill>
          <a:blip r:embed="rId2"/>
          <a:srcRect/>
          <a:stretch>
            <a:fillRect/>
          </a:stretch>
        </p:blipFill>
        <p:spPr bwMode="auto">
          <a:xfrm>
            <a:off x="2500298" y="1428736"/>
            <a:ext cx="4357718" cy="2401192"/>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Renault </a:t>
            </a:r>
            <a:r>
              <a:rPr lang="es-ES" dirty="0" err="1"/>
              <a:t>Clio</a:t>
            </a:r>
            <a:endParaRPr lang="es-ES" dirty="0"/>
          </a:p>
        </p:txBody>
      </p:sp>
      <p:sp>
        <p:nvSpPr>
          <p:cNvPr id="3" name="2 Marcador de contenido"/>
          <p:cNvSpPr>
            <a:spLocks noGrp="1"/>
          </p:cNvSpPr>
          <p:nvPr>
            <p:ph idx="1"/>
          </p:nvPr>
        </p:nvSpPr>
        <p:spPr>
          <a:xfrm>
            <a:off x="428596" y="1714488"/>
            <a:ext cx="8229600" cy="4525963"/>
          </a:xfrm>
        </p:spPr>
        <p:txBody>
          <a:bodyPr>
            <a:normAutofit/>
          </a:bodyPr>
          <a:lstStyle/>
          <a:p>
            <a:endParaRPr lang="es-ES" dirty="0" smtClean="0"/>
          </a:p>
          <a:p>
            <a:endParaRPr lang="es-ES" dirty="0"/>
          </a:p>
          <a:p>
            <a:endParaRPr lang="es-ES" dirty="0" smtClean="0"/>
          </a:p>
          <a:p>
            <a:endParaRPr lang="es-ES" dirty="0"/>
          </a:p>
          <a:p>
            <a:r>
              <a:rPr lang="es-ES" sz="2400" dirty="0"/>
              <a:t>La quinta generación del modelo evoluciona lo visto en la previa. Es algo más corto y bajo que su predecesor, pero aumenta su dotación tecnológica y estará disponible con motores diésel y gasolina de entre 65 y 130 CV.</a:t>
            </a:r>
          </a:p>
        </p:txBody>
      </p:sp>
      <p:pic>
        <p:nvPicPr>
          <p:cNvPr id="5122" name="Picture 2"/>
          <p:cNvPicPr>
            <a:picLocks noChangeAspect="1" noChangeArrowheads="1"/>
          </p:cNvPicPr>
          <p:nvPr/>
        </p:nvPicPr>
        <p:blipFill>
          <a:blip r:embed="rId2"/>
          <a:srcRect/>
          <a:stretch>
            <a:fillRect/>
          </a:stretch>
        </p:blipFill>
        <p:spPr bwMode="auto">
          <a:xfrm>
            <a:off x="2857488" y="1643050"/>
            <a:ext cx="3643338" cy="2007554"/>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a:t>
            </a:r>
            <a:r>
              <a:rPr lang="es-ES" dirty="0" err="1"/>
              <a:t>Polestar</a:t>
            </a:r>
            <a:r>
              <a:rPr lang="es-ES" dirty="0"/>
              <a:t> 1</a:t>
            </a:r>
          </a:p>
        </p:txBody>
      </p:sp>
      <p:sp>
        <p:nvSpPr>
          <p:cNvPr id="3" name="2 Marcador de contenido"/>
          <p:cNvSpPr>
            <a:spLocks noGrp="1"/>
          </p:cNvSpPr>
          <p:nvPr>
            <p:ph idx="1"/>
          </p:nvPr>
        </p:nvSpPr>
        <p:spPr/>
        <p:txBody>
          <a:bodyPr/>
          <a:lstStyle/>
          <a:p>
            <a:endParaRPr lang="es-ES" dirty="0" smtClean="0"/>
          </a:p>
          <a:p>
            <a:endParaRPr lang="es-ES" dirty="0"/>
          </a:p>
          <a:p>
            <a:endParaRPr lang="es-ES" dirty="0" smtClean="0"/>
          </a:p>
          <a:p>
            <a:endParaRPr lang="es-ES" dirty="0"/>
          </a:p>
          <a:p>
            <a:endParaRPr lang="es-ES" sz="2400" dirty="0" smtClean="0"/>
          </a:p>
          <a:p>
            <a:r>
              <a:rPr lang="es-ES" sz="2400" dirty="0" smtClean="0"/>
              <a:t>El </a:t>
            </a:r>
            <a:r>
              <a:rPr lang="es-ES" sz="2400" dirty="0"/>
              <a:t>primer modelo de la marca es un exclusivo cupé híbrido </a:t>
            </a:r>
            <a:r>
              <a:rPr lang="es-ES" sz="2400" dirty="0" err="1"/>
              <a:t>enchufable</a:t>
            </a:r>
            <a:r>
              <a:rPr lang="es-ES" sz="2400" dirty="0"/>
              <a:t> de 600 CV que homologa una autonomía eléctrica de 150 kilómetros.</a:t>
            </a:r>
          </a:p>
        </p:txBody>
      </p:sp>
      <p:pic>
        <p:nvPicPr>
          <p:cNvPr id="6146" name="Picture 2"/>
          <p:cNvPicPr>
            <a:picLocks noChangeAspect="1" noChangeArrowheads="1"/>
          </p:cNvPicPr>
          <p:nvPr/>
        </p:nvPicPr>
        <p:blipFill>
          <a:blip r:embed="rId2"/>
          <a:srcRect/>
          <a:stretch>
            <a:fillRect/>
          </a:stretch>
        </p:blipFill>
        <p:spPr bwMode="auto">
          <a:xfrm>
            <a:off x="2500298" y="1500174"/>
            <a:ext cx="4214842" cy="2322464"/>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Volkswagen </a:t>
            </a:r>
            <a:r>
              <a:rPr lang="es-ES" dirty="0" err="1"/>
              <a:t>Passat</a:t>
            </a:r>
            <a:r>
              <a:rPr lang="es-ES" dirty="0"/>
              <a:t/>
            </a:r>
            <a:br>
              <a:rPr lang="es-ES" dirty="0"/>
            </a:br>
            <a:endParaRPr lang="es-ES" dirty="0"/>
          </a:p>
        </p:txBody>
      </p:sp>
      <p:sp>
        <p:nvSpPr>
          <p:cNvPr id="3" name="2 Marcador de contenido"/>
          <p:cNvSpPr>
            <a:spLocks noGrp="1"/>
          </p:cNvSpPr>
          <p:nvPr>
            <p:ph idx="1"/>
          </p:nvPr>
        </p:nvSpPr>
        <p:spPr/>
        <p:txBody>
          <a:bodyPr>
            <a:normAutofit lnSpcReduction="10000"/>
          </a:bodyPr>
          <a:lstStyle/>
          <a:p>
            <a:endParaRPr lang="es-ES" dirty="0" smtClean="0"/>
          </a:p>
          <a:p>
            <a:endParaRPr lang="es-ES" dirty="0"/>
          </a:p>
          <a:p>
            <a:endParaRPr lang="es-ES" dirty="0" smtClean="0"/>
          </a:p>
          <a:p>
            <a:endParaRPr lang="es-ES" dirty="0"/>
          </a:p>
          <a:p>
            <a:endParaRPr lang="es-ES" dirty="0" smtClean="0"/>
          </a:p>
          <a:p>
            <a:r>
              <a:rPr lang="es-ES" sz="2600" dirty="0"/>
              <a:t>Actualiza la octava generación, que lleva desde 2014 a la venta. Continúa disponible como berlina, familiar </a:t>
            </a:r>
            <a:r>
              <a:rPr lang="es-ES" sz="2600" dirty="0" err="1"/>
              <a:t>Variant</a:t>
            </a:r>
            <a:r>
              <a:rPr lang="es-ES" sz="2600" dirty="0"/>
              <a:t>, campero </a:t>
            </a:r>
            <a:r>
              <a:rPr lang="es-ES" sz="2600" dirty="0" err="1"/>
              <a:t>Alltrack</a:t>
            </a:r>
            <a:r>
              <a:rPr lang="es-ES" sz="2600" dirty="0"/>
              <a:t> e híbrido </a:t>
            </a:r>
            <a:r>
              <a:rPr lang="es-ES" sz="2600" dirty="0" err="1"/>
              <a:t>enchufable</a:t>
            </a:r>
            <a:r>
              <a:rPr lang="es-ES" sz="2600" dirty="0"/>
              <a:t> GTE. Mejora sus sistemas de conducción semiautónoma</a:t>
            </a:r>
            <a:r>
              <a:rPr lang="es-ES" dirty="0"/>
              <a:t>.</a:t>
            </a:r>
          </a:p>
        </p:txBody>
      </p:sp>
      <p:pic>
        <p:nvPicPr>
          <p:cNvPr id="7170" name="Picture 2" descr="coches 2019"/>
          <p:cNvPicPr>
            <a:picLocks noChangeAspect="1" noChangeArrowheads="1"/>
          </p:cNvPicPr>
          <p:nvPr/>
        </p:nvPicPr>
        <p:blipFill>
          <a:blip r:embed="rId2"/>
          <a:srcRect/>
          <a:stretch>
            <a:fillRect/>
          </a:stretch>
        </p:blipFill>
        <p:spPr bwMode="auto">
          <a:xfrm>
            <a:off x="2714612" y="1571612"/>
            <a:ext cx="4071966" cy="224373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Volkswagen ID.3</a:t>
            </a:r>
          </a:p>
        </p:txBody>
      </p:sp>
      <p:sp>
        <p:nvSpPr>
          <p:cNvPr id="3" name="2 Marcador de contenido"/>
          <p:cNvSpPr>
            <a:spLocks noGrp="1"/>
          </p:cNvSpPr>
          <p:nvPr>
            <p:ph idx="1"/>
          </p:nvPr>
        </p:nvSpPr>
        <p:spPr/>
        <p:txBody>
          <a:bodyPr>
            <a:normAutofit lnSpcReduction="10000"/>
          </a:bodyPr>
          <a:lstStyle/>
          <a:p>
            <a:endParaRPr lang="es-ES" dirty="0" smtClean="0"/>
          </a:p>
          <a:p>
            <a:endParaRPr lang="es-ES" dirty="0"/>
          </a:p>
          <a:p>
            <a:endParaRPr lang="es-ES" dirty="0" smtClean="0"/>
          </a:p>
          <a:p>
            <a:endParaRPr lang="es-ES" dirty="0"/>
          </a:p>
          <a:p>
            <a:endParaRPr lang="es-ES" dirty="0" smtClean="0"/>
          </a:p>
          <a:p>
            <a:r>
              <a:rPr lang="es-ES" sz="2600" dirty="0"/>
              <a:t>El compacto eléctrico ya se ha dejado ver con camuflaje. Tendrá tres tipos de batería que le otorgarán 330, 420 y 550 kilómetros de autonomía. Su precio de partida será inferior a los 30.000 euros.</a:t>
            </a:r>
          </a:p>
        </p:txBody>
      </p:sp>
      <p:pic>
        <p:nvPicPr>
          <p:cNvPr id="21506" name="Picture 2"/>
          <p:cNvPicPr>
            <a:picLocks noChangeAspect="1" noChangeArrowheads="1"/>
          </p:cNvPicPr>
          <p:nvPr/>
        </p:nvPicPr>
        <p:blipFill>
          <a:blip r:embed="rId2"/>
          <a:srcRect/>
          <a:stretch>
            <a:fillRect/>
          </a:stretch>
        </p:blipFill>
        <p:spPr bwMode="auto">
          <a:xfrm>
            <a:off x="2500298" y="1500174"/>
            <a:ext cx="4357718" cy="2357454"/>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BMW Serie 1</a:t>
            </a:r>
            <a:br>
              <a:rPr lang="es-ES" dirty="0" smtClean="0"/>
            </a:br>
            <a:endParaRPr lang="es-ES" dirty="0"/>
          </a:p>
        </p:txBody>
      </p:sp>
      <p:sp>
        <p:nvSpPr>
          <p:cNvPr id="3" name="2 Marcador de contenido"/>
          <p:cNvSpPr>
            <a:spLocks noGrp="1"/>
          </p:cNvSpPr>
          <p:nvPr>
            <p:ph idx="1"/>
          </p:nvPr>
        </p:nvSpPr>
        <p:spPr/>
        <p:txBody>
          <a:bodyPr/>
          <a:lstStyle/>
          <a:p>
            <a:endParaRPr lang="es-ES" dirty="0" smtClean="0"/>
          </a:p>
          <a:p>
            <a:endParaRPr lang="es-ES" dirty="0" smtClean="0"/>
          </a:p>
          <a:p>
            <a:endParaRPr lang="es-ES" dirty="0" smtClean="0"/>
          </a:p>
          <a:p>
            <a:endParaRPr lang="es-ES" dirty="0" smtClean="0"/>
          </a:p>
          <a:p>
            <a:r>
              <a:rPr lang="es-ES" sz="2600" dirty="0" smtClean="0"/>
              <a:t>La nueva generación del BMW tendrá en el M135i </a:t>
            </a:r>
            <a:r>
              <a:rPr lang="es-ES" sz="2600" dirty="0" err="1" smtClean="0"/>
              <a:t>xDrive</a:t>
            </a:r>
            <a:r>
              <a:rPr lang="es-ES" sz="2600" dirty="0" smtClean="0"/>
              <a:t> su versión más potente, con un motor 2.0 litros </a:t>
            </a:r>
            <a:r>
              <a:rPr lang="es-ES" sz="2600" dirty="0" err="1" smtClean="0"/>
              <a:t>TwinPower</a:t>
            </a:r>
            <a:r>
              <a:rPr lang="es-ES" sz="2600" dirty="0" smtClean="0"/>
              <a:t> Turbo de 306 CV.</a:t>
            </a:r>
            <a:endParaRPr lang="es-ES" sz="2600" dirty="0"/>
          </a:p>
        </p:txBody>
      </p:sp>
      <p:pic>
        <p:nvPicPr>
          <p:cNvPr id="1026" name="Picture 2"/>
          <p:cNvPicPr>
            <a:picLocks noChangeAspect="1" noChangeArrowheads="1"/>
          </p:cNvPicPr>
          <p:nvPr/>
        </p:nvPicPr>
        <p:blipFill>
          <a:blip r:embed="rId2"/>
          <a:srcRect/>
          <a:stretch>
            <a:fillRect/>
          </a:stretch>
        </p:blipFill>
        <p:spPr bwMode="auto">
          <a:xfrm>
            <a:off x="2285984" y="1214422"/>
            <a:ext cx="4214810" cy="2322446"/>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Mazda</a:t>
            </a:r>
            <a:r>
              <a:rPr lang="es-ES" dirty="0" smtClean="0"/>
              <a:t> CX-30</a:t>
            </a:r>
            <a:endParaRPr lang="es-ES" dirty="0"/>
          </a:p>
        </p:txBody>
      </p:sp>
      <p:sp>
        <p:nvSpPr>
          <p:cNvPr id="3" name="2 Marcador de contenido"/>
          <p:cNvSpPr>
            <a:spLocks noGrp="1"/>
          </p:cNvSpPr>
          <p:nvPr>
            <p:ph idx="1"/>
          </p:nvPr>
        </p:nvSpPr>
        <p:spPr/>
        <p:txBody>
          <a:bodyPr>
            <a:normAutofit/>
          </a:bodyPr>
          <a:lstStyle/>
          <a:p>
            <a:endParaRPr lang="es-ES" dirty="0" smtClean="0"/>
          </a:p>
          <a:p>
            <a:endParaRPr lang="es-ES" dirty="0" smtClean="0"/>
          </a:p>
          <a:p>
            <a:endParaRPr lang="es-ES" dirty="0" smtClean="0"/>
          </a:p>
          <a:p>
            <a:endParaRPr lang="es-ES" dirty="0" smtClean="0"/>
          </a:p>
          <a:p>
            <a:r>
              <a:rPr lang="es-ES" sz="2600" dirty="0" smtClean="0"/>
              <a:t>El nuevo SUV japonés se encuadra entre el CX-3 y el CX-5, optando por una silueta cupé que le confiere una imagen más alargada y dinámica. Su maletero tiene 430 litros de capacidad.</a:t>
            </a:r>
            <a:endParaRPr lang="es-ES" sz="2600" dirty="0"/>
          </a:p>
        </p:txBody>
      </p:sp>
      <p:pic>
        <p:nvPicPr>
          <p:cNvPr id="2050" name="Picture 2"/>
          <p:cNvPicPr>
            <a:picLocks noChangeAspect="1" noChangeArrowheads="1"/>
          </p:cNvPicPr>
          <p:nvPr/>
        </p:nvPicPr>
        <p:blipFill>
          <a:blip r:embed="rId2"/>
          <a:srcRect/>
          <a:stretch>
            <a:fillRect/>
          </a:stretch>
        </p:blipFill>
        <p:spPr bwMode="auto">
          <a:xfrm>
            <a:off x="2571736" y="1500174"/>
            <a:ext cx="3857652" cy="2125645"/>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ajes">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Clásico de Office">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Viaje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18</TotalTime>
  <Words>386</Words>
  <Application>Microsoft Office PowerPoint</Application>
  <PresentationFormat>Presentación en pantalla (4:3)</PresentationFormat>
  <Paragraphs>69</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Viajes</vt:lpstr>
      <vt:lpstr>LOS 10 COCHES MÁS ESPERADOS DE 2019</vt:lpstr>
      <vt:lpstr>Mercedes EQC</vt:lpstr>
      <vt:lpstr>Audi Q4 </vt:lpstr>
      <vt:lpstr>Kia Soul </vt:lpstr>
      <vt:lpstr> Ford Focus ST</vt:lpstr>
      <vt:lpstr>Renault Clio</vt:lpstr>
      <vt:lpstr> Polestar 1</vt:lpstr>
      <vt:lpstr>Volkswagen Passat </vt:lpstr>
      <vt:lpstr>Volkswagen ID.3</vt:lpstr>
      <vt:lpstr>BMW Serie 1 </vt:lpstr>
      <vt:lpstr>Mazda CX-30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10 COCHES MÁS ESPERADOS DE 2019</dc:title>
  <dc:creator>PC03</dc:creator>
  <cp:lastModifiedBy>PC03</cp:lastModifiedBy>
  <cp:revision>4</cp:revision>
  <dcterms:created xsi:type="dcterms:W3CDTF">2019-05-29T10:34:43Z</dcterms:created>
  <dcterms:modified xsi:type="dcterms:W3CDTF">2019-05-31T10:11:29Z</dcterms:modified>
</cp:coreProperties>
</file>